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70" r:id="rId2"/>
    <p:sldId id="259" r:id="rId3"/>
    <p:sldId id="273" r:id="rId4"/>
    <p:sldId id="260" r:id="rId5"/>
    <p:sldId id="261" r:id="rId6"/>
    <p:sldId id="262" r:id="rId7"/>
    <p:sldId id="263" r:id="rId8"/>
    <p:sldId id="265" r:id="rId9"/>
    <p:sldId id="272" r:id="rId10"/>
    <p:sldId id="266" r:id="rId11"/>
    <p:sldId id="271" r:id="rId12"/>
    <p:sldId id="274" r:id="rId13"/>
    <p:sldId id="275" r:id="rId14"/>
  </p:sldIdLst>
  <p:sldSz cx="12192000" cy="6858000"/>
  <p:notesSz cx="6799263" cy="9929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29" autoAdjust="0"/>
  </p:normalViewPr>
  <p:slideViewPr>
    <p:cSldViewPr snapToGrid="0">
      <p:cViewPr varScale="1">
        <p:scale>
          <a:sx n="122" d="100"/>
          <a:sy n="122" d="100"/>
        </p:scale>
        <p:origin x="11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33425" y="744725"/>
            <a:ext cx="4533049" cy="37236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707253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485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3451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622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7744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3344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8117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5583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206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 implement the following image processing feature in the project: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611484"/>
            <a:ext cx="10515599" cy="5389426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altLang="zh-TW" sz="2000" dirty="0" smtClean="0"/>
              <a:t>Basic image processing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/>
              <a:t> </a:t>
            </a:r>
            <a:r>
              <a:rPr lang="en-US" altLang="zh-TW" sz="1800" dirty="0" smtClean="0"/>
              <a:t>      </a:t>
            </a:r>
            <a:r>
              <a:rPr lang="en-US" altLang="zh-TW" sz="1800" dirty="0" smtClean="0"/>
              <a:t>1.1 </a:t>
            </a:r>
            <a:r>
              <a:rPr lang="zh-TW" altLang="en-US" sz="1800" dirty="0" smtClean="0"/>
              <a:t>讀圖檔      </a:t>
            </a:r>
            <a:endParaRPr lang="en-US" altLang="zh-TW" sz="1800" dirty="0" smtClean="0"/>
          </a:p>
          <a:p>
            <a:pPr marL="361950" lvl="1" indent="-361950">
              <a:lnSpc>
                <a:spcPct val="100000"/>
              </a:lnSpc>
              <a:buNone/>
            </a:pPr>
            <a:r>
              <a:rPr lang="en-US" altLang="zh-TW" sz="1800" dirty="0" smtClean="0"/>
              <a:t>	</a:t>
            </a:r>
            <a:r>
              <a:rPr lang="en-US" altLang="zh-TW" sz="1800" dirty="0" smtClean="0"/>
              <a:t>1.2 </a:t>
            </a:r>
            <a:r>
              <a:rPr lang="zh-TW" altLang="en-US" sz="1800" dirty="0" smtClean="0"/>
              <a:t>色盤轉換  </a:t>
            </a:r>
            <a:endParaRPr lang="en-US" altLang="zh-TW" sz="1800" dirty="0" smtClean="0"/>
          </a:p>
          <a:p>
            <a:pPr marL="361950" lvl="1" indent="-361950">
              <a:lnSpc>
                <a:spcPct val="100000"/>
              </a:lnSpc>
              <a:buNone/>
            </a:pPr>
            <a:r>
              <a:rPr lang="en-US" altLang="zh-TW" sz="1800" dirty="0" smtClean="0"/>
              <a:t>	</a:t>
            </a:r>
            <a:r>
              <a:rPr lang="en-US" altLang="zh-TW" sz="1800" dirty="0" smtClean="0"/>
              <a:t>1.3 </a:t>
            </a:r>
            <a:r>
              <a:rPr lang="zh-TW" altLang="en-US" sz="1800" dirty="0" smtClean="0"/>
              <a:t>影像鏡射  </a:t>
            </a:r>
            <a:endParaRPr lang="en-US" altLang="zh-TW" sz="1800" dirty="0" smtClean="0"/>
          </a:p>
          <a:p>
            <a:pPr marL="361950" lvl="1" indent="-361950">
              <a:lnSpc>
                <a:spcPct val="100000"/>
              </a:lnSpc>
              <a:buNone/>
            </a:pPr>
            <a:r>
              <a:rPr lang="en-US" altLang="zh-TW" sz="1800" dirty="0" smtClean="0"/>
              <a:t>	</a:t>
            </a:r>
            <a:r>
              <a:rPr lang="en-US" altLang="zh-TW" sz="1800" dirty="0" smtClean="0"/>
              <a:t>1.4</a:t>
            </a:r>
            <a:r>
              <a:rPr lang="zh-TW" altLang="en-US" sz="1800" dirty="0" smtClean="0"/>
              <a:t> </a:t>
            </a:r>
            <a:r>
              <a:rPr lang="zh-TW" altLang="en-US" sz="1800" dirty="0" smtClean="0"/>
              <a:t>合成圖片 </a:t>
            </a:r>
            <a:endParaRPr lang="en-US" altLang="zh-TW" sz="1800" dirty="0" smtClean="0"/>
          </a:p>
          <a:p>
            <a:pPr marL="361950" indent="-361950">
              <a:lnSpc>
                <a:spcPct val="100000"/>
              </a:lnSpc>
              <a:buNone/>
            </a:pPr>
            <a:r>
              <a:rPr lang="en-US" altLang="zh-TW" sz="2000" dirty="0" smtClean="0"/>
              <a:t> </a:t>
            </a:r>
            <a:r>
              <a:rPr lang="en-US" altLang="zh-TW" sz="2000" dirty="0" smtClean="0"/>
              <a:t>2. </a:t>
            </a:r>
            <a:r>
              <a:rPr lang="en-US" altLang="zh-TW" sz="2000" dirty="0" smtClean="0"/>
              <a:t>	</a:t>
            </a:r>
            <a:r>
              <a:rPr lang="en-US" altLang="zh-TW" sz="1800" dirty="0" smtClean="0"/>
              <a:t>Sobel</a:t>
            </a:r>
            <a:r>
              <a:rPr lang="zh-TW" altLang="en-US" sz="1800" dirty="0" smtClean="0"/>
              <a:t>  </a:t>
            </a:r>
            <a:r>
              <a:rPr lang="en-US" altLang="zh-TW" sz="1800" dirty="0"/>
              <a:t>E</a:t>
            </a:r>
            <a:r>
              <a:rPr lang="en-US" altLang="zh-TW" sz="1800" dirty="0" smtClean="0"/>
              <a:t>dge Detection</a:t>
            </a:r>
            <a:endParaRPr lang="en-US" altLang="zh-TW" sz="1800" dirty="0"/>
          </a:p>
          <a:p>
            <a:pPr marL="361950" lvl="1" indent="-361950">
              <a:lnSpc>
                <a:spcPct val="100000"/>
              </a:lnSpc>
              <a:buNone/>
            </a:pPr>
            <a:r>
              <a:rPr lang="zh-TW" altLang="en-US" sz="2000" dirty="0" smtClean="0"/>
              <a:t> </a:t>
            </a:r>
            <a:r>
              <a:rPr lang="en-US" altLang="zh-TW" sz="2000" dirty="0" smtClean="0"/>
              <a:t>3</a:t>
            </a:r>
            <a:r>
              <a:rPr lang="en-US" altLang="zh-TW" sz="2000" dirty="0" smtClean="0"/>
              <a:t>. </a:t>
            </a:r>
            <a:r>
              <a:rPr lang="en-US" altLang="zh-TW" sz="2000" dirty="0" smtClean="0"/>
              <a:t>	</a:t>
            </a:r>
            <a:r>
              <a:rPr lang="en-US" altLang="zh-TW" sz="2000" dirty="0" smtClean="0">
                <a:solidFill>
                  <a:schemeClr val="tx1"/>
                </a:solidFill>
              </a:rPr>
              <a:t>Geometric </a:t>
            </a:r>
            <a:r>
              <a:rPr lang="en-US" altLang="zh-TW" sz="2000" dirty="0" smtClean="0">
                <a:solidFill>
                  <a:schemeClr val="tx1"/>
                </a:solidFill>
              </a:rPr>
              <a:t>Transformation</a:t>
            </a:r>
            <a:endParaRPr lang="en-US" altLang="zh-TW" sz="2000" dirty="0"/>
          </a:p>
          <a:p>
            <a:pPr marL="361950" lvl="1" indent="-361950">
              <a:lnSpc>
                <a:spcPct val="100000"/>
              </a:lnSpc>
              <a:buNone/>
            </a:pPr>
            <a:r>
              <a:rPr lang="en-US" altLang="zh-TW" sz="1800" dirty="0" smtClean="0"/>
              <a:t>	</a:t>
            </a:r>
            <a:r>
              <a:rPr lang="en-US" altLang="zh-TW" sz="1800" dirty="0" smtClean="0"/>
              <a:t>3.1 </a:t>
            </a:r>
            <a:r>
              <a:rPr lang="zh-TW" altLang="en-US" sz="1800" dirty="0" smtClean="0"/>
              <a:t>呼叫</a:t>
            </a:r>
            <a:r>
              <a:rPr lang="en-US" altLang="zh-TW" sz="1800" dirty="0" smtClean="0"/>
              <a:t> </a:t>
            </a:r>
            <a:r>
              <a:rPr lang="en-US" altLang="zh-TW" sz="1800" dirty="0" err="1"/>
              <a:t>OpenCV</a:t>
            </a:r>
            <a:r>
              <a:rPr lang="en-US" altLang="zh-TW" sz="1800" dirty="0"/>
              <a:t> </a:t>
            </a:r>
            <a:r>
              <a:rPr lang="zh-TW" altLang="en-US" sz="1800" dirty="0" smtClean="0"/>
              <a:t>函式</a:t>
            </a:r>
            <a:r>
              <a:rPr lang="en-US" altLang="zh-TW" sz="1800" dirty="0" smtClean="0"/>
              <a:t> </a:t>
            </a:r>
            <a:endParaRPr lang="en-US" altLang="zh-TW" sz="1800" dirty="0"/>
          </a:p>
          <a:p>
            <a:pPr marL="361950" lvl="1" indent="-361950">
              <a:lnSpc>
                <a:spcPct val="100000"/>
              </a:lnSpc>
              <a:buNone/>
            </a:pPr>
            <a:r>
              <a:rPr lang="en-US" altLang="zh-TW" sz="1800" dirty="0" smtClean="0"/>
              <a:t>	</a:t>
            </a:r>
            <a:r>
              <a:rPr lang="en-US" altLang="zh-TW" sz="1800" dirty="0" smtClean="0"/>
              <a:t>3.2 </a:t>
            </a:r>
            <a:r>
              <a:rPr lang="zh-TW" altLang="en-US" sz="1800" dirty="0" smtClean="0"/>
              <a:t>自己實作 </a:t>
            </a:r>
            <a:endParaRPr lang="en-US" altLang="zh-TW" sz="2000" dirty="0" smtClean="0"/>
          </a:p>
          <a:p>
            <a:pPr marL="361950" indent="-361950">
              <a:lnSpc>
                <a:spcPct val="100000"/>
              </a:lnSpc>
              <a:buNone/>
            </a:pPr>
            <a:r>
              <a:rPr lang="zh-TW" altLang="en-US" sz="2000" dirty="0" smtClean="0"/>
              <a:t> </a:t>
            </a:r>
            <a:r>
              <a:rPr lang="en-US" altLang="zh-TW" sz="2000" dirty="0"/>
              <a:t>4</a:t>
            </a:r>
            <a:r>
              <a:rPr lang="en-US" altLang="zh-TW" sz="2000" dirty="0" smtClean="0"/>
              <a:t>.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	</a:t>
            </a:r>
            <a:r>
              <a:rPr lang="en-US" altLang="zh-TW" sz="2000" dirty="0" smtClean="0">
                <a:solidFill>
                  <a:schemeClr val="tx1"/>
                </a:solidFill>
              </a:rPr>
              <a:t>Adaptive </a:t>
            </a:r>
            <a:r>
              <a:rPr lang="en-US" altLang="zh-TW" sz="2000" dirty="0" smtClean="0">
                <a:solidFill>
                  <a:schemeClr val="tx1"/>
                </a:solidFill>
              </a:rPr>
              <a:t>Threshold</a:t>
            </a:r>
          </a:p>
          <a:p>
            <a:pPr marL="361950" indent="-361950">
              <a:lnSpc>
                <a:spcPct val="100000"/>
              </a:lnSpc>
              <a:buNone/>
            </a:pPr>
            <a:r>
              <a:rPr lang="zh-TW" altLang="en-US" sz="1800" dirty="0" smtClean="0">
                <a:solidFill>
                  <a:schemeClr val="tx1"/>
                </a:solidFill>
              </a:rPr>
              <a:t>       </a:t>
            </a:r>
            <a:r>
              <a:rPr lang="en-US" altLang="zh-TW" sz="1800" dirty="0">
                <a:solidFill>
                  <a:schemeClr val="tx1"/>
                </a:solidFill>
              </a:rPr>
              <a:t>4</a:t>
            </a:r>
            <a:r>
              <a:rPr lang="en-US" altLang="zh-TW" sz="1800" dirty="0" smtClean="0">
                <a:solidFill>
                  <a:schemeClr val="tx1"/>
                </a:solidFill>
              </a:rPr>
              <a:t>.1</a:t>
            </a:r>
            <a:r>
              <a:rPr lang="en-US" altLang="zh-TW" sz="18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Global </a:t>
            </a:r>
            <a:r>
              <a:rPr lang="zh-TW" altLang="zh-TW" sz="1800" dirty="0" smtClean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sz="18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zh-TW" sz="1800" dirty="0" smtClean="0">
              <a:solidFill>
                <a:schemeClr val="tx1"/>
              </a:solidFill>
            </a:endParaRPr>
          </a:p>
          <a:p>
            <a:pPr marL="361950" indent="-361950">
              <a:lnSpc>
                <a:spcPct val="100000"/>
              </a:lnSpc>
              <a:buNone/>
            </a:pPr>
            <a:r>
              <a:rPr lang="zh-TW" altLang="en-US" sz="1800" dirty="0" smtClean="0">
                <a:solidFill>
                  <a:schemeClr val="tx1"/>
                </a:solidFill>
              </a:rPr>
              <a:t>       </a:t>
            </a:r>
            <a:r>
              <a:rPr lang="en-US" altLang="zh-TW" sz="1800" dirty="0">
                <a:solidFill>
                  <a:schemeClr val="tx1"/>
                </a:solidFill>
              </a:rPr>
              <a:t>4</a:t>
            </a:r>
            <a:r>
              <a:rPr lang="en-US" altLang="zh-TW" sz="1800" dirty="0" smtClean="0">
                <a:solidFill>
                  <a:schemeClr val="tx1"/>
                </a:solidFill>
              </a:rPr>
              <a:t>.2</a:t>
            </a:r>
            <a:r>
              <a:rPr lang="zh-TW" altLang="en-US" sz="1800" dirty="0" smtClean="0">
                <a:solidFill>
                  <a:schemeClr val="tx1"/>
                </a:solidFill>
              </a:rPr>
              <a:t> </a:t>
            </a:r>
            <a:r>
              <a:rPr lang="en-US" altLang="zh-TW" sz="1800" dirty="0" smtClean="0">
                <a:latin typeface="Arial"/>
                <a:ea typeface="Arial"/>
                <a:cs typeface="Arial"/>
                <a:sym typeface="Arial"/>
              </a:rPr>
              <a:t>Local </a:t>
            </a:r>
            <a:r>
              <a:rPr lang="zh-TW" altLang="zh-TW" sz="1800" dirty="0" smtClean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sz="18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zh-TW" sz="1800" dirty="0" smtClean="0">
              <a:solidFill>
                <a:schemeClr val="tx1"/>
              </a:solidFill>
            </a:endParaRPr>
          </a:p>
          <a:p>
            <a:pPr marL="177800" indent="0">
              <a:lnSpc>
                <a:spcPct val="100000"/>
              </a:lnSpc>
              <a:buNone/>
            </a:pPr>
            <a:r>
              <a:rPr lang="en-US" altLang="zh-TW" sz="2000" dirty="0" smtClean="0"/>
              <a:t> </a:t>
            </a:r>
            <a:endParaRPr lang="en-US" altLang="zh-TW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338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lvl="0" indent="-2598738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呼叫 </a:t>
            </a:r>
            <a:r>
              <a:rPr lang="en-US" altLang="zh-TW" dirty="0" err="1"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函式 </a:t>
            </a:r>
            <a:endParaRPr lang="zh-TW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449870" y="1332498"/>
            <a:ext cx="11445568" cy="49126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228600">
              <a:lnSpc>
                <a:spcPct val="100000"/>
              </a:lnSpc>
              <a:spcBef>
                <a:spcPts val="0"/>
              </a:spcBef>
            </a:pPr>
            <a:r>
              <a:rPr lang="zh-TW" altLang="en-US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請使用 </a:t>
            </a:r>
            <a:r>
              <a:rPr lang="en-US" altLang="zh-TW" sz="28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zh-TW" altLang="en-US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r>
              <a:rPr lang="zh-TW" altLang="en-US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將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輸入的 </a:t>
            </a:r>
            <a:r>
              <a:rPr lang="zh-TW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QR code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圖片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(QrCode.jpg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 轉正。</a:t>
            </a:r>
            <a:endParaRPr lang="en-US" altLang="zh-TW" dirty="0" smtClean="0">
              <a:latin typeface="Arial"/>
              <a:ea typeface="Arial"/>
              <a:cs typeface="Arial"/>
              <a:sym typeface="Arial"/>
            </a:endParaRPr>
          </a:p>
          <a:p>
            <a:pPr lvl="0" indent="-2286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按下按鈕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”3.1”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後，在新視窗顯示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原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圖，並提供使用者用滑鼠點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左上角為第一點，順時針點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)QR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code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的四個角落傳回位置資訊，之後在第二個新視窗顯示轉正後的結果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不需要另存新檔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。</a:t>
            </a:r>
            <a:endParaRPr lang="zh-TW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609027" y="3562107"/>
            <a:ext cx="6213664" cy="3295893"/>
            <a:chOff x="5617265" y="2793198"/>
            <a:chExt cx="6213664" cy="3295893"/>
          </a:xfrm>
        </p:grpSpPr>
        <p:grpSp>
          <p:nvGrpSpPr>
            <p:cNvPr id="2" name="群組 1"/>
            <p:cNvGrpSpPr/>
            <p:nvPr/>
          </p:nvGrpSpPr>
          <p:grpSpPr>
            <a:xfrm>
              <a:off x="5617265" y="2809750"/>
              <a:ext cx="6213664" cy="3279341"/>
              <a:chOff x="5609027" y="2875653"/>
              <a:chExt cx="6213664" cy="3279341"/>
            </a:xfrm>
          </p:grpSpPr>
          <p:grpSp>
            <p:nvGrpSpPr>
              <p:cNvPr id="12" name="群組 11"/>
              <p:cNvGrpSpPr/>
              <p:nvPr/>
            </p:nvGrpSpPr>
            <p:grpSpPr>
              <a:xfrm>
                <a:off x="5609027" y="2875653"/>
                <a:ext cx="6213664" cy="3052329"/>
                <a:chOff x="5905589" y="3304021"/>
                <a:chExt cx="6213664" cy="3052329"/>
              </a:xfrm>
            </p:grpSpPr>
            <p:sp>
              <p:nvSpPr>
                <p:cNvPr id="13" name="文字方塊 12"/>
                <p:cNvSpPr txBox="1"/>
                <p:nvPr/>
              </p:nvSpPr>
              <p:spPr>
                <a:xfrm>
                  <a:off x="11844819" y="3484375"/>
                  <a:ext cx="2744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y</a:t>
                  </a:r>
                  <a:endParaRPr lang="zh-TW" altLang="en-US" dirty="0"/>
                </a:p>
              </p:txBody>
            </p:sp>
            <p:grpSp>
              <p:nvGrpSpPr>
                <p:cNvPr id="14" name="群組 13"/>
                <p:cNvGrpSpPr/>
                <p:nvPr/>
              </p:nvGrpSpPr>
              <p:grpSpPr>
                <a:xfrm>
                  <a:off x="5905589" y="3304021"/>
                  <a:ext cx="5903095" cy="3052329"/>
                  <a:chOff x="5905589" y="3304021"/>
                  <a:chExt cx="5903095" cy="3052329"/>
                </a:xfrm>
              </p:grpSpPr>
              <p:grpSp>
                <p:nvGrpSpPr>
                  <p:cNvPr id="15" name="群組 14"/>
                  <p:cNvGrpSpPr/>
                  <p:nvPr/>
                </p:nvGrpSpPr>
                <p:grpSpPr>
                  <a:xfrm>
                    <a:off x="5992562" y="3327372"/>
                    <a:ext cx="5519495" cy="2939284"/>
                    <a:chOff x="5992562" y="3327372"/>
                    <a:chExt cx="5519495" cy="2939284"/>
                  </a:xfrm>
                </p:grpSpPr>
                <p:pic>
                  <p:nvPicPr>
                    <p:cNvPr id="32" name="Shape 189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l="64601" t="16868" r="-1" b="20505"/>
                    <a:stretch/>
                  </p:blipFill>
                  <p:spPr>
                    <a:xfrm>
                      <a:off x="9470797" y="3611798"/>
                      <a:ext cx="2041260" cy="19855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33" name="Shape 190"/>
                    <p:cNvSpPr/>
                    <p:nvPr/>
                  </p:nvSpPr>
                  <p:spPr>
                    <a:xfrm>
                      <a:off x="8684137" y="4585110"/>
                      <a:ext cx="627415" cy="364995"/>
                    </a:xfrm>
                    <a:prstGeom prst="rightArrow">
                      <a:avLst>
                        <a:gd name="adj1" fmla="val 50000"/>
                        <a:gd name="adj2" fmla="val 50000"/>
                      </a:avLst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p:txBody>
                </p:sp>
                <p:sp>
                  <p:nvSpPr>
                    <p:cNvPr id="34" name="文字方塊 33"/>
                    <p:cNvSpPr txBox="1"/>
                    <p:nvPr/>
                  </p:nvSpPr>
                  <p:spPr>
                    <a:xfrm>
                      <a:off x="6923539" y="5958879"/>
                      <a:ext cx="101021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QrCode.jpg</a:t>
                      </a:r>
                      <a:endParaRPr lang="zh-TW" altLang="en-US" dirty="0"/>
                    </a:p>
                  </p:txBody>
                </p:sp>
                <p:pic>
                  <p:nvPicPr>
                    <p:cNvPr id="35" name="圖片 34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92562" y="3327372"/>
                      <a:ext cx="2532330" cy="2541814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6" name="Shape 191"/>
                  <p:cNvSpPr/>
                  <p:nvPr/>
                </p:nvSpPr>
                <p:spPr>
                  <a:xfrm>
                    <a:off x="8318018" y="5056243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7" name="Shape 192"/>
                  <p:cNvSpPr/>
                  <p:nvPr/>
                </p:nvSpPr>
                <p:spPr>
                  <a:xfrm>
                    <a:off x="5905589" y="5299060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8" name="Shape 193"/>
                  <p:cNvSpPr/>
                  <p:nvPr/>
                </p:nvSpPr>
                <p:spPr>
                  <a:xfrm>
                    <a:off x="7719418" y="3925508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9" name="Shape 194"/>
                  <p:cNvSpPr/>
                  <p:nvPr/>
                </p:nvSpPr>
                <p:spPr>
                  <a:xfrm>
                    <a:off x="6082962" y="4015147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9015912" y="3304021"/>
                    <a:ext cx="75052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 smtClean="0"/>
                      <a:t>(20,20)</a:t>
                    </a:r>
                    <a:endParaRPr lang="zh-TW" altLang="en-US" dirty="0"/>
                  </a:p>
                </p:txBody>
              </p:sp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8711287" y="5517799"/>
                    <a:ext cx="84991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 smtClean="0"/>
                      <a:t>(450,20)</a:t>
                    </a:r>
                    <a:endParaRPr lang="zh-TW" altLang="en-US" dirty="0"/>
                  </a:p>
                </p:txBody>
              </p:sp>
              <p:cxnSp>
                <p:nvCxnSpPr>
                  <p:cNvPr id="22" name="直線單箭頭接點 21"/>
                  <p:cNvCxnSpPr/>
                  <p:nvPr/>
                </p:nvCxnSpPr>
                <p:spPr>
                  <a:xfrm>
                    <a:off x="9470797" y="3611798"/>
                    <a:ext cx="0" cy="2744552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線單箭頭接點 22"/>
                  <p:cNvCxnSpPr/>
                  <p:nvPr/>
                </p:nvCxnSpPr>
                <p:spPr>
                  <a:xfrm flipV="1">
                    <a:off x="9481401" y="3611797"/>
                    <a:ext cx="2327283" cy="33474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Shape 193"/>
                  <p:cNvSpPr/>
                  <p:nvPr/>
                </p:nvSpPr>
                <p:spPr>
                  <a:xfrm>
                    <a:off x="11365880" y="5471183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5" name="Shape 193"/>
                  <p:cNvSpPr/>
                  <p:nvPr/>
                </p:nvSpPr>
                <p:spPr>
                  <a:xfrm>
                    <a:off x="11244510" y="3577438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6" name="Shape 192"/>
                  <p:cNvSpPr/>
                  <p:nvPr/>
                </p:nvSpPr>
                <p:spPr>
                  <a:xfrm>
                    <a:off x="9392907" y="5499564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7" name="Shape 192"/>
                  <p:cNvSpPr/>
                  <p:nvPr/>
                </p:nvSpPr>
                <p:spPr>
                  <a:xfrm>
                    <a:off x="9375591" y="3567514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cxnSp>
                <p:nvCxnSpPr>
                  <p:cNvPr id="28" name="直線單箭頭接點 27"/>
                  <p:cNvCxnSpPr/>
                  <p:nvPr/>
                </p:nvCxnSpPr>
                <p:spPr>
                  <a:xfrm flipV="1">
                    <a:off x="6273372" y="3690171"/>
                    <a:ext cx="3084906" cy="438181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線單箭頭接點 28"/>
                  <p:cNvCxnSpPr>
                    <a:endCxn id="26" idx="2"/>
                  </p:cNvCxnSpPr>
                  <p:nvPr/>
                </p:nvCxnSpPr>
                <p:spPr>
                  <a:xfrm>
                    <a:off x="6045343" y="5427787"/>
                    <a:ext cx="3347564" cy="157839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線單箭頭接點 29"/>
                  <p:cNvCxnSpPr>
                    <a:endCxn id="25" idx="5"/>
                  </p:cNvCxnSpPr>
                  <p:nvPr/>
                </p:nvCxnSpPr>
                <p:spPr>
                  <a:xfrm flipV="1">
                    <a:off x="7832810" y="3724354"/>
                    <a:ext cx="3574225" cy="388506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直線單箭頭接點 30"/>
                  <p:cNvCxnSpPr/>
                  <p:nvPr/>
                </p:nvCxnSpPr>
                <p:spPr>
                  <a:xfrm>
                    <a:off x="8413223" y="5181682"/>
                    <a:ext cx="2926492" cy="332858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" name="文字方塊 35"/>
              <p:cNvSpPr txBox="1"/>
              <p:nvPr/>
            </p:nvSpPr>
            <p:spPr>
              <a:xfrm>
                <a:off x="9054333" y="5847217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x</a:t>
                </a:r>
                <a:endParaRPr lang="zh-TW" altLang="en-US" dirty="0"/>
              </a:p>
            </p:txBody>
          </p:sp>
        </p:grpSp>
        <p:sp>
          <p:nvSpPr>
            <p:cNvPr id="38" name="文字方塊 37"/>
            <p:cNvSpPr txBox="1"/>
            <p:nvPr/>
          </p:nvSpPr>
          <p:spPr>
            <a:xfrm>
              <a:off x="10833983" y="279319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(20,450)</a:t>
              </a:r>
              <a:endParaRPr lang="zh-TW" altLang="en-US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0698111" y="5085256"/>
              <a:ext cx="949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(450,450)</a:t>
              </a:r>
              <a:endParaRPr lang="zh-TW" altLang="en-US" dirty="0"/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654323" y="4587145"/>
            <a:ext cx="3855288" cy="1951767"/>
            <a:chOff x="989234" y="4769708"/>
            <a:chExt cx="3855288" cy="1951767"/>
          </a:xfrm>
        </p:grpSpPr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234" y="4769708"/>
              <a:ext cx="3855288" cy="1951767"/>
            </a:xfrm>
            <a:prstGeom prst="rect">
              <a:avLst/>
            </a:prstGeom>
          </p:spPr>
        </p:pic>
        <p:sp>
          <p:nvSpPr>
            <p:cNvPr id="41" name="Shape 128"/>
            <p:cNvSpPr/>
            <p:nvPr/>
          </p:nvSpPr>
          <p:spPr>
            <a:xfrm>
              <a:off x="3229042" y="5144373"/>
              <a:ext cx="535461" cy="33940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7329123" y="387647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765193" y="391990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7991004" y="50231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492362" y="53232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lvl="0" indent="-2598738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自己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實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作</a:t>
            </a:r>
            <a:endParaRPr lang="zh-TW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838200" y="1628756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228600">
              <a:lnSpc>
                <a:spcPct val="100000"/>
              </a:lnSpc>
              <a:spcBef>
                <a:spcPts val="0"/>
              </a:spcBef>
            </a:pPr>
            <a:r>
              <a:rPr lang="zh-TW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將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輸入的 </a:t>
            </a:r>
            <a:r>
              <a:rPr lang="zh-TW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QR code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圖片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QrCode.jpg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使用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erspective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ransformation 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轉正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。</a:t>
            </a:r>
            <a:endParaRPr lang="en-US" altLang="zh-TW" dirty="0" smtClean="0">
              <a:latin typeface="Arial"/>
              <a:ea typeface="Arial"/>
              <a:cs typeface="Arial"/>
              <a:sym typeface="Arial"/>
            </a:endParaRPr>
          </a:p>
          <a:p>
            <a:pPr lvl="0" indent="-2286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本題請自己實作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。</a:t>
            </a:r>
            <a:endParaRPr lang="en-US" altLang="zh-TW" dirty="0" smtClean="0">
              <a:latin typeface="Arial"/>
              <a:ea typeface="Arial"/>
              <a:cs typeface="Arial"/>
              <a:sym typeface="Arial"/>
            </a:endParaRPr>
          </a:p>
          <a:p>
            <a:pPr lvl="0" indent="-228600">
              <a:lnSpc>
                <a:spcPct val="100000"/>
              </a:lnSpc>
              <a:spcBef>
                <a:spcPts val="0"/>
              </a:spcBef>
            </a:pPr>
            <a:endParaRPr lang="zh-TW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Hint : 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dirty="0" smtClean="0"/>
              <a:t>mouse </a:t>
            </a:r>
            <a:r>
              <a:rPr lang="zh-TW" dirty="0"/>
              <a:t>callback </a:t>
            </a:r>
            <a:r>
              <a:rPr lang="zh-TW" dirty="0" smtClean="0"/>
              <a:t>function</a:t>
            </a:r>
            <a:r>
              <a:rPr lang="zh-TW" altLang="en-US" dirty="0" smtClean="0"/>
              <a:t> </a:t>
            </a:r>
            <a:r>
              <a:rPr lang="zh-TW" dirty="0" smtClean="0"/>
              <a:t>(p</a:t>
            </a:r>
            <a:r>
              <a:rPr lang="zh-TW" dirty="0"/>
              <a:t>.96</a:t>
            </a:r>
            <a:r>
              <a:rPr lang="zh-TW" dirty="0" smtClean="0"/>
              <a:t>)</a:t>
            </a:r>
            <a:endParaRPr lang="en-US" altLang="zh-TW" dirty="0" smtClean="0"/>
          </a:p>
          <a:p>
            <a:pPr marL="457200" marR="0" lvl="1" indent="0" algn="l" rtl="0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altLang="zh-TW" dirty="0" smtClean="0"/>
              <a:t>Interpolation</a:t>
            </a:r>
            <a:endParaRPr lang="zh-TW" dirty="0"/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658454" y="2793198"/>
            <a:ext cx="6213664" cy="3295893"/>
            <a:chOff x="5617265" y="2793198"/>
            <a:chExt cx="6213664" cy="3295893"/>
          </a:xfrm>
        </p:grpSpPr>
        <p:grpSp>
          <p:nvGrpSpPr>
            <p:cNvPr id="2" name="群組 1"/>
            <p:cNvGrpSpPr/>
            <p:nvPr/>
          </p:nvGrpSpPr>
          <p:grpSpPr>
            <a:xfrm>
              <a:off x="5617265" y="2809750"/>
              <a:ext cx="6213664" cy="3279341"/>
              <a:chOff x="5609027" y="2875653"/>
              <a:chExt cx="6213664" cy="3279341"/>
            </a:xfrm>
          </p:grpSpPr>
          <p:grpSp>
            <p:nvGrpSpPr>
              <p:cNvPr id="12" name="群組 11"/>
              <p:cNvGrpSpPr/>
              <p:nvPr/>
            </p:nvGrpSpPr>
            <p:grpSpPr>
              <a:xfrm>
                <a:off x="5609027" y="2875653"/>
                <a:ext cx="6213664" cy="3052329"/>
                <a:chOff x="5905589" y="3304021"/>
                <a:chExt cx="6213664" cy="3052329"/>
              </a:xfrm>
            </p:grpSpPr>
            <p:sp>
              <p:nvSpPr>
                <p:cNvPr id="13" name="文字方塊 12"/>
                <p:cNvSpPr txBox="1"/>
                <p:nvPr/>
              </p:nvSpPr>
              <p:spPr>
                <a:xfrm>
                  <a:off x="11844819" y="3484375"/>
                  <a:ext cx="2744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y</a:t>
                  </a:r>
                  <a:endParaRPr lang="zh-TW" altLang="en-US" dirty="0"/>
                </a:p>
              </p:txBody>
            </p:sp>
            <p:grpSp>
              <p:nvGrpSpPr>
                <p:cNvPr id="14" name="群組 13"/>
                <p:cNvGrpSpPr/>
                <p:nvPr/>
              </p:nvGrpSpPr>
              <p:grpSpPr>
                <a:xfrm>
                  <a:off x="5905589" y="3304021"/>
                  <a:ext cx="5903095" cy="3052329"/>
                  <a:chOff x="5905589" y="3304021"/>
                  <a:chExt cx="5903095" cy="3052329"/>
                </a:xfrm>
              </p:grpSpPr>
              <p:grpSp>
                <p:nvGrpSpPr>
                  <p:cNvPr id="15" name="群組 14"/>
                  <p:cNvGrpSpPr/>
                  <p:nvPr/>
                </p:nvGrpSpPr>
                <p:grpSpPr>
                  <a:xfrm>
                    <a:off x="5992562" y="3327372"/>
                    <a:ext cx="5519495" cy="2939284"/>
                    <a:chOff x="5992562" y="3327372"/>
                    <a:chExt cx="5519495" cy="2939284"/>
                  </a:xfrm>
                </p:grpSpPr>
                <p:pic>
                  <p:nvPicPr>
                    <p:cNvPr id="32" name="Shape 189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l="64601" t="16868" r="-1" b="20505"/>
                    <a:stretch/>
                  </p:blipFill>
                  <p:spPr>
                    <a:xfrm>
                      <a:off x="9470797" y="3611798"/>
                      <a:ext cx="2041260" cy="19855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33" name="Shape 190"/>
                    <p:cNvSpPr/>
                    <p:nvPr/>
                  </p:nvSpPr>
                  <p:spPr>
                    <a:xfrm>
                      <a:off x="8684137" y="4585110"/>
                      <a:ext cx="627415" cy="364995"/>
                    </a:xfrm>
                    <a:prstGeom prst="rightArrow">
                      <a:avLst>
                        <a:gd name="adj1" fmla="val 50000"/>
                        <a:gd name="adj2" fmla="val 50000"/>
                      </a:avLst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p:txBody>
                </p:sp>
                <p:sp>
                  <p:nvSpPr>
                    <p:cNvPr id="34" name="文字方塊 33"/>
                    <p:cNvSpPr txBox="1"/>
                    <p:nvPr/>
                  </p:nvSpPr>
                  <p:spPr>
                    <a:xfrm>
                      <a:off x="6923539" y="5958879"/>
                      <a:ext cx="101021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QrCode.jpg</a:t>
                      </a:r>
                      <a:endParaRPr lang="zh-TW" altLang="en-US" dirty="0"/>
                    </a:p>
                  </p:txBody>
                </p:sp>
                <p:pic>
                  <p:nvPicPr>
                    <p:cNvPr id="35" name="圖片 34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92562" y="3327372"/>
                      <a:ext cx="2532330" cy="2541814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6" name="Shape 191"/>
                  <p:cNvSpPr/>
                  <p:nvPr/>
                </p:nvSpPr>
                <p:spPr>
                  <a:xfrm>
                    <a:off x="8318018" y="5056243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7" name="Shape 192"/>
                  <p:cNvSpPr/>
                  <p:nvPr/>
                </p:nvSpPr>
                <p:spPr>
                  <a:xfrm>
                    <a:off x="5905589" y="5299060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8" name="Shape 193"/>
                  <p:cNvSpPr/>
                  <p:nvPr/>
                </p:nvSpPr>
                <p:spPr>
                  <a:xfrm>
                    <a:off x="7719418" y="3925508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9" name="Shape 194"/>
                  <p:cNvSpPr/>
                  <p:nvPr/>
                </p:nvSpPr>
                <p:spPr>
                  <a:xfrm>
                    <a:off x="6082962" y="4015147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9015912" y="3304021"/>
                    <a:ext cx="75052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 smtClean="0"/>
                      <a:t>(20,20)</a:t>
                    </a:r>
                    <a:endParaRPr lang="zh-TW" altLang="en-US" dirty="0"/>
                  </a:p>
                </p:txBody>
              </p:sp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8694811" y="5567227"/>
                    <a:ext cx="84991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 smtClean="0"/>
                      <a:t>(450,20)</a:t>
                    </a:r>
                    <a:endParaRPr lang="zh-TW" altLang="en-US" dirty="0"/>
                  </a:p>
                </p:txBody>
              </p:sp>
              <p:cxnSp>
                <p:nvCxnSpPr>
                  <p:cNvPr id="22" name="直線單箭頭接點 21"/>
                  <p:cNvCxnSpPr/>
                  <p:nvPr/>
                </p:nvCxnSpPr>
                <p:spPr>
                  <a:xfrm>
                    <a:off x="9470797" y="3611798"/>
                    <a:ext cx="0" cy="2744552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線單箭頭接點 22"/>
                  <p:cNvCxnSpPr/>
                  <p:nvPr/>
                </p:nvCxnSpPr>
                <p:spPr>
                  <a:xfrm flipV="1">
                    <a:off x="9481401" y="3611797"/>
                    <a:ext cx="2327283" cy="33474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Shape 193"/>
                  <p:cNvSpPr/>
                  <p:nvPr/>
                </p:nvSpPr>
                <p:spPr>
                  <a:xfrm>
                    <a:off x="11365880" y="5471183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5" name="Shape 193"/>
                  <p:cNvSpPr/>
                  <p:nvPr/>
                </p:nvSpPr>
                <p:spPr>
                  <a:xfrm>
                    <a:off x="11244510" y="3577438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6" name="Shape 192"/>
                  <p:cNvSpPr/>
                  <p:nvPr/>
                </p:nvSpPr>
                <p:spPr>
                  <a:xfrm>
                    <a:off x="9392907" y="5499564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7" name="Shape 192"/>
                  <p:cNvSpPr/>
                  <p:nvPr/>
                </p:nvSpPr>
                <p:spPr>
                  <a:xfrm>
                    <a:off x="9375591" y="3567514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cxnSp>
                <p:nvCxnSpPr>
                  <p:cNvPr id="28" name="直線單箭頭接點 27"/>
                  <p:cNvCxnSpPr/>
                  <p:nvPr/>
                </p:nvCxnSpPr>
                <p:spPr>
                  <a:xfrm flipV="1">
                    <a:off x="6273372" y="3690171"/>
                    <a:ext cx="3084906" cy="438181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線單箭頭接點 28"/>
                  <p:cNvCxnSpPr>
                    <a:endCxn id="26" idx="2"/>
                  </p:cNvCxnSpPr>
                  <p:nvPr/>
                </p:nvCxnSpPr>
                <p:spPr>
                  <a:xfrm>
                    <a:off x="6045343" y="5427787"/>
                    <a:ext cx="3347564" cy="157839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線單箭頭接點 29"/>
                  <p:cNvCxnSpPr>
                    <a:endCxn id="25" idx="5"/>
                  </p:cNvCxnSpPr>
                  <p:nvPr/>
                </p:nvCxnSpPr>
                <p:spPr>
                  <a:xfrm flipV="1">
                    <a:off x="7832810" y="3724354"/>
                    <a:ext cx="3574225" cy="388506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直線單箭頭接點 30"/>
                  <p:cNvCxnSpPr/>
                  <p:nvPr/>
                </p:nvCxnSpPr>
                <p:spPr>
                  <a:xfrm>
                    <a:off x="8413223" y="5181682"/>
                    <a:ext cx="2926492" cy="332858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" name="文字方塊 35"/>
              <p:cNvSpPr txBox="1"/>
              <p:nvPr/>
            </p:nvSpPr>
            <p:spPr>
              <a:xfrm>
                <a:off x="9054333" y="5847217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x</a:t>
                </a:r>
                <a:endParaRPr lang="zh-TW" altLang="en-US" dirty="0"/>
              </a:p>
            </p:txBody>
          </p:sp>
        </p:grpSp>
        <p:sp>
          <p:nvSpPr>
            <p:cNvPr id="38" name="文字方塊 37"/>
            <p:cNvSpPr txBox="1"/>
            <p:nvPr/>
          </p:nvSpPr>
          <p:spPr>
            <a:xfrm>
              <a:off x="10833983" y="279319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(20,450)</a:t>
              </a:r>
              <a:endParaRPr lang="zh-TW" altLang="en-US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0698111" y="5085256"/>
              <a:ext cx="949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(450,450)</a:t>
              </a:r>
              <a:endParaRPr lang="zh-TW" altLang="en-US" dirty="0"/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1277037" y="6052316"/>
            <a:ext cx="4987720" cy="783555"/>
            <a:chOff x="4953931" y="6096834"/>
            <a:chExt cx="4987720" cy="78355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888751" y="6618647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(3,4)</a:t>
              </a:r>
              <a:endParaRPr lang="zh-TW" altLang="en-US" sz="1050" dirty="0"/>
            </a:p>
          </p:txBody>
        </p:sp>
        <p:grpSp>
          <p:nvGrpSpPr>
            <p:cNvPr id="54" name="群組 53"/>
            <p:cNvGrpSpPr/>
            <p:nvPr/>
          </p:nvGrpSpPr>
          <p:grpSpPr>
            <a:xfrm>
              <a:off x="4953931" y="6096834"/>
              <a:ext cx="4987720" cy="783555"/>
              <a:chOff x="4953931" y="6096834"/>
              <a:chExt cx="4987720" cy="783555"/>
            </a:xfrm>
          </p:grpSpPr>
          <p:sp>
            <p:nvSpPr>
              <p:cNvPr id="55" name="文字方塊 54"/>
              <p:cNvSpPr txBox="1"/>
              <p:nvPr/>
            </p:nvSpPr>
            <p:spPr>
              <a:xfrm>
                <a:off x="4953931" y="6618779"/>
                <a:ext cx="4732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dirty="0" smtClean="0"/>
                  <a:t>(2,4)</a:t>
                </a:r>
                <a:endParaRPr lang="zh-TW" altLang="en-US" sz="1050" dirty="0"/>
              </a:p>
            </p:txBody>
          </p:sp>
          <p:grpSp>
            <p:nvGrpSpPr>
              <p:cNvPr id="56" name="群組 55"/>
              <p:cNvGrpSpPr/>
              <p:nvPr/>
            </p:nvGrpSpPr>
            <p:grpSpPr>
              <a:xfrm>
                <a:off x="4955688" y="6096834"/>
                <a:ext cx="4985963" cy="783423"/>
                <a:chOff x="4955688" y="6096834"/>
                <a:chExt cx="4985963" cy="783423"/>
              </a:xfrm>
            </p:grpSpPr>
            <p:grpSp>
              <p:nvGrpSpPr>
                <p:cNvPr id="57" name="群組 56"/>
                <p:cNvGrpSpPr/>
                <p:nvPr/>
              </p:nvGrpSpPr>
              <p:grpSpPr>
                <a:xfrm>
                  <a:off x="4955688" y="6096834"/>
                  <a:ext cx="1809465" cy="672814"/>
                  <a:chOff x="4955688" y="6096834"/>
                  <a:chExt cx="1809465" cy="672814"/>
                </a:xfrm>
              </p:grpSpPr>
              <p:grpSp>
                <p:nvGrpSpPr>
                  <p:cNvPr id="59" name="群組 58"/>
                  <p:cNvGrpSpPr/>
                  <p:nvPr/>
                </p:nvGrpSpPr>
                <p:grpSpPr>
                  <a:xfrm>
                    <a:off x="4955688" y="6096834"/>
                    <a:ext cx="1428397" cy="581329"/>
                    <a:chOff x="4955688" y="6096834"/>
                    <a:chExt cx="1428397" cy="581329"/>
                  </a:xfrm>
                </p:grpSpPr>
                <p:sp>
                  <p:nvSpPr>
                    <p:cNvPr id="67" name="文字方塊 66"/>
                    <p:cNvSpPr txBox="1"/>
                    <p:nvPr/>
                  </p:nvSpPr>
                  <p:spPr>
                    <a:xfrm>
                      <a:off x="5910879" y="6113242"/>
                      <a:ext cx="473206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sz="1050" dirty="0" smtClean="0"/>
                        <a:t>(3,3)</a:t>
                      </a:r>
                      <a:endParaRPr lang="zh-TW" altLang="en-US" sz="1050" dirty="0"/>
                    </a:p>
                  </p:txBody>
                </p:sp>
                <p:sp>
                  <p:nvSpPr>
                    <p:cNvPr id="68" name="文字方塊 67"/>
                    <p:cNvSpPr txBox="1"/>
                    <p:nvPr/>
                  </p:nvSpPr>
                  <p:spPr>
                    <a:xfrm>
                      <a:off x="4955688" y="6096834"/>
                      <a:ext cx="461986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sz="1050" dirty="0" smtClean="0"/>
                        <a:t>(2,3)</a:t>
                      </a:r>
                      <a:endParaRPr lang="zh-TW" altLang="en-US" sz="1050" dirty="0"/>
                    </a:p>
                  </p:txBody>
                </p:sp>
                <p:grpSp>
                  <p:nvGrpSpPr>
                    <p:cNvPr id="69" name="群組 68"/>
                    <p:cNvGrpSpPr/>
                    <p:nvPr/>
                  </p:nvGrpSpPr>
                  <p:grpSpPr>
                    <a:xfrm>
                      <a:off x="5427902" y="6417372"/>
                      <a:ext cx="614271" cy="260791"/>
                      <a:chOff x="5427902" y="6417372"/>
                      <a:chExt cx="614271" cy="260791"/>
                    </a:xfrm>
                  </p:grpSpPr>
                  <p:sp>
                    <p:nvSpPr>
                      <p:cNvPr id="70" name="橢圓 69"/>
                      <p:cNvSpPr/>
                      <p:nvPr/>
                    </p:nvSpPr>
                    <p:spPr>
                      <a:xfrm>
                        <a:off x="5472930" y="6417372"/>
                        <a:ext cx="87086" cy="7837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71" name="文字方塊 70"/>
                      <p:cNvSpPr txBox="1"/>
                      <p:nvPr/>
                    </p:nvSpPr>
                    <p:spPr>
                      <a:xfrm>
                        <a:off x="5427902" y="6447331"/>
                        <a:ext cx="614271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TW" sz="900" dirty="0" smtClean="0"/>
                          <a:t>(2.3,3.4)</a:t>
                        </a:r>
                      </a:p>
                    </p:txBody>
                  </p:sp>
                </p:grpSp>
              </p:grpSp>
              <p:grpSp>
                <p:nvGrpSpPr>
                  <p:cNvPr id="60" name="群組 59"/>
                  <p:cNvGrpSpPr/>
                  <p:nvPr/>
                </p:nvGrpSpPr>
                <p:grpSpPr>
                  <a:xfrm>
                    <a:off x="5344721" y="6255012"/>
                    <a:ext cx="1420432" cy="514636"/>
                    <a:chOff x="5344721" y="6255012"/>
                    <a:chExt cx="1420432" cy="514636"/>
                  </a:xfrm>
                </p:grpSpPr>
                <p:grpSp>
                  <p:nvGrpSpPr>
                    <p:cNvPr id="61" name="群組 60"/>
                    <p:cNvGrpSpPr/>
                    <p:nvPr/>
                  </p:nvGrpSpPr>
                  <p:grpSpPr>
                    <a:xfrm>
                      <a:off x="5344721" y="6255012"/>
                      <a:ext cx="622438" cy="514636"/>
                      <a:chOff x="5019192" y="6255912"/>
                      <a:chExt cx="622438" cy="514636"/>
                    </a:xfrm>
                  </p:grpSpPr>
                  <p:cxnSp>
                    <p:nvCxnSpPr>
                      <p:cNvPr id="63" name="直線接點 62"/>
                      <p:cNvCxnSpPr/>
                      <p:nvPr/>
                    </p:nvCxnSpPr>
                    <p:spPr>
                      <a:xfrm>
                        <a:off x="5177684" y="6255912"/>
                        <a:ext cx="0" cy="51463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64" name="群組 63"/>
                      <p:cNvGrpSpPr/>
                      <p:nvPr/>
                    </p:nvGrpSpPr>
                    <p:grpSpPr>
                      <a:xfrm>
                        <a:off x="5019192" y="6258700"/>
                        <a:ext cx="622438" cy="509061"/>
                        <a:chOff x="3888439" y="6224481"/>
                        <a:chExt cx="622438" cy="509061"/>
                      </a:xfrm>
                    </p:grpSpPr>
                    <p:sp>
                      <p:nvSpPr>
                        <p:cNvPr id="65" name="矩形 64"/>
                        <p:cNvSpPr/>
                        <p:nvPr/>
                      </p:nvSpPr>
                      <p:spPr>
                        <a:xfrm>
                          <a:off x="3888439" y="6224481"/>
                          <a:ext cx="622438" cy="509061"/>
                        </a:xfrm>
                        <a:prstGeom prst="rect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cxnSp>
                      <p:nvCxnSpPr>
                        <p:cNvPr id="66" name="直線接點 65"/>
                        <p:cNvCxnSpPr/>
                        <p:nvPr/>
                      </p:nvCxnSpPr>
                      <p:spPr>
                        <a:xfrm>
                          <a:off x="3888439" y="6418051"/>
                          <a:ext cx="622438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62" name="弧形接點 61"/>
                    <p:cNvCxnSpPr/>
                    <p:nvPr/>
                  </p:nvCxnSpPr>
                  <p:spPr>
                    <a:xfrm>
                      <a:off x="5511951" y="6456560"/>
                      <a:ext cx="1253202" cy="302440"/>
                    </a:xfrm>
                    <a:prstGeom prst="curvedConnector3">
                      <a:avLst>
                        <a:gd name="adj1" fmla="val 50000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58" name="文字方塊 57"/>
                <p:cNvSpPr txBox="1"/>
                <p:nvPr/>
              </p:nvSpPr>
              <p:spPr>
                <a:xfrm>
                  <a:off x="6748148" y="6603258"/>
                  <a:ext cx="3193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dirty="0" smtClean="0"/>
                    <a:t>I = ? (Use interpolation to compute intensity)</a:t>
                  </a:r>
                  <a:endParaRPr lang="zh-TW" altLang="en-US" sz="1200" dirty="0"/>
                </a:p>
              </p:txBody>
            </p:sp>
          </p:grpSp>
        </p:grpSp>
      </p:grpSp>
      <p:grpSp>
        <p:nvGrpSpPr>
          <p:cNvPr id="4" name="群組 3"/>
          <p:cNvGrpSpPr/>
          <p:nvPr/>
        </p:nvGrpSpPr>
        <p:grpSpPr>
          <a:xfrm>
            <a:off x="1188385" y="5163127"/>
            <a:ext cx="2846308" cy="791705"/>
            <a:chOff x="1188385" y="5130175"/>
            <a:chExt cx="2846308" cy="791705"/>
          </a:xfrm>
        </p:grpSpPr>
        <p:grpSp>
          <p:nvGrpSpPr>
            <p:cNvPr id="37" name="群組 36"/>
            <p:cNvGrpSpPr/>
            <p:nvPr/>
          </p:nvGrpSpPr>
          <p:grpSpPr>
            <a:xfrm>
              <a:off x="1188385" y="5130175"/>
              <a:ext cx="2846308" cy="791705"/>
              <a:chOff x="3562626" y="5273238"/>
              <a:chExt cx="2846308" cy="791705"/>
            </a:xfrm>
          </p:grpSpPr>
          <p:grpSp>
            <p:nvGrpSpPr>
              <p:cNvPr id="40" name="群組 39"/>
              <p:cNvGrpSpPr/>
              <p:nvPr/>
            </p:nvGrpSpPr>
            <p:grpSpPr>
              <a:xfrm>
                <a:off x="3562626" y="5273238"/>
                <a:ext cx="2846308" cy="791705"/>
                <a:chOff x="3055402" y="5581912"/>
                <a:chExt cx="2846308" cy="791705"/>
              </a:xfrm>
            </p:grpSpPr>
            <p:grpSp>
              <p:nvGrpSpPr>
                <p:cNvPr id="42" name="群組 41"/>
                <p:cNvGrpSpPr/>
                <p:nvPr/>
              </p:nvGrpSpPr>
              <p:grpSpPr>
                <a:xfrm>
                  <a:off x="3291840" y="5617363"/>
                  <a:ext cx="2609870" cy="734106"/>
                  <a:chOff x="3283131" y="5617363"/>
                  <a:chExt cx="2609870" cy="734106"/>
                </a:xfrm>
              </p:grpSpPr>
              <p:cxnSp>
                <p:nvCxnSpPr>
                  <p:cNvPr id="45" name="直線接點 44"/>
                  <p:cNvCxnSpPr/>
                  <p:nvPr/>
                </p:nvCxnSpPr>
                <p:spPr>
                  <a:xfrm>
                    <a:off x="3283131" y="5721531"/>
                    <a:ext cx="174600" cy="60409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46" name="直線接點 45"/>
                  <p:cNvCxnSpPr/>
                  <p:nvPr/>
                </p:nvCxnSpPr>
                <p:spPr>
                  <a:xfrm>
                    <a:off x="3283131" y="5721531"/>
                    <a:ext cx="80118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grpSp>
                <p:nvGrpSpPr>
                  <p:cNvPr id="47" name="群組 46"/>
                  <p:cNvGrpSpPr/>
                  <p:nvPr/>
                </p:nvGrpSpPr>
                <p:grpSpPr>
                  <a:xfrm>
                    <a:off x="3457731" y="5617363"/>
                    <a:ext cx="2435270" cy="734106"/>
                    <a:chOff x="3457731" y="5617363"/>
                    <a:chExt cx="2435270" cy="734106"/>
                  </a:xfrm>
                </p:grpSpPr>
                <p:sp>
                  <p:nvSpPr>
                    <p:cNvPr id="48" name="矩形 47"/>
                    <p:cNvSpPr/>
                    <p:nvPr/>
                  </p:nvSpPr>
                  <p:spPr>
                    <a:xfrm>
                      <a:off x="4996018" y="5617363"/>
                      <a:ext cx="896983" cy="73410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cxnSp>
                  <p:nvCxnSpPr>
                    <p:cNvPr id="49" name="直線接點 48"/>
                    <p:cNvCxnSpPr/>
                    <p:nvPr/>
                  </p:nvCxnSpPr>
                  <p:spPr>
                    <a:xfrm>
                      <a:off x="4084320" y="5721531"/>
                      <a:ext cx="331353" cy="516029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0" name="直線接點 49"/>
                    <p:cNvCxnSpPr/>
                    <p:nvPr/>
                  </p:nvCxnSpPr>
                  <p:spPr>
                    <a:xfrm flipV="1">
                      <a:off x="3457731" y="6237560"/>
                      <a:ext cx="957942" cy="88069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1" name="橢圓 50"/>
                    <p:cNvSpPr/>
                    <p:nvPr/>
                  </p:nvSpPr>
                  <p:spPr>
                    <a:xfrm>
                      <a:off x="3550369" y="5865225"/>
                      <a:ext cx="87086" cy="7837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</p:grpSp>
            <p:sp>
              <p:nvSpPr>
                <p:cNvPr id="43" name="文字方塊 42"/>
                <p:cNvSpPr txBox="1"/>
                <p:nvPr/>
              </p:nvSpPr>
              <p:spPr>
                <a:xfrm>
                  <a:off x="5184058" y="5581912"/>
                  <a:ext cx="5517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/>
                    <a:t>(1,1)</a:t>
                  </a:r>
                  <a:endParaRPr lang="zh-TW" altLang="en-US" dirty="0"/>
                </a:p>
              </p:txBody>
            </p:sp>
            <p:sp>
              <p:nvSpPr>
                <p:cNvPr id="44" name="文字方塊 43"/>
                <p:cNvSpPr txBox="1"/>
                <p:nvPr/>
              </p:nvSpPr>
              <p:spPr>
                <a:xfrm>
                  <a:off x="3055402" y="5850397"/>
                  <a:ext cx="158569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/>
                    <a:t>(2.3,3.4)</a:t>
                  </a:r>
                  <a:endParaRPr lang="en-US" altLang="zh-TW" sz="1050" dirty="0" smtClean="0"/>
                </a:p>
                <a:p>
                  <a:r>
                    <a:rPr lang="en-US" altLang="zh-TW" dirty="0" smtClean="0"/>
                    <a:t>non-</a:t>
                  </a:r>
                  <a:r>
                    <a:rPr lang="en-US" altLang="zh-TW" dirty="0" err="1"/>
                    <a:t>i</a:t>
                  </a:r>
                  <a:r>
                    <a:rPr lang="en-US" altLang="zh-TW" dirty="0" err="1" smtClean="0"/>
                    <a:t>nterger</a:t>
                  </a:r>
                  <a:r>
                    <a:rPr lang="en-US" altLang="zh-TW" dirty="0" smtClean="0"/>
                    <a:t> point</a:t>
                  </a:r>
                  <a:endParaRPr lang="zh-TW" altLang="en-US" dirty="0"/>
                </a:p>
              </p:txBody>
            </p:sp>
          </p:grpSp>
          <p:cxnSp>
            <p:nvCxnSpPr>
              <p:cNvPr id="41" name="弧形接點 40"/>
              <p:cNvCxnSpPr/>
              <p:nvPr/>
            </p:nvCxnSpPr>
            <p:spPr>
              <a:xfrm rot="10800000" flipV="1">
                <a:off x="4152995" y="5437252"/>
                <a:ext cx="1454782" cy="159668"/>
              </a:xfrm>
              <a:prstGeom prst="curvedConnector3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橢圓 71"/>
            <p:cNvSpPr/>
            <p:nvPr/>
          </p:nvSpPr>
          <p:spPr>
            <a:xfrm>
              <a:off x="3221838" y="5283290"/>
              <a:ext cx="87086" cy="78377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10117122" y="112429"/>
            <a:ext cx="1754995" cy="1951767"/>
            <a:chOff x="3089526" y="4769708"/>
            <a:chExt cx="1754995" cy="1951767"/>
          </a:xfrm>
        </p:grpSpPr>
        <p:pic>
          <p:nvPicPr>
            <p:cNvPr id="74" name="圖片 7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78"/>
            <a:stretch/>
          </p:blipFill>
          <p:spPr>
            <a:xfrm>
              <a:off x="3089526" y="4769708"/>
              <a:ext cx="1754995" cy="1951767"/>
            </a:xfrm>
            <a:prstGeom prst="rect">
              <a:avLst/>
            </a:prstGeom>
          </p:spPr>
        </p:pic>
        <p:sp>
          <p:nvSpPr>
            <p:cNvPr id="75" name="Shape 128"/>
            <p:cNvSpPr/>
            <p:nvPr/>
          </p:nvSpPr>
          <p:spPr>
            <a:xfrm>
              <a:off x="3233474" y="5575886"/>
              <a:ext cx="535461" cy="33940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73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Global 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Threshold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Input: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shoes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.jpg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實作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Global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Local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threshold method +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Gaussian smooth + median filter</a:t>
            </a:r>
          </a:p>
          <a:p>
            <a:pPr marL="177800" indent="0">
              <a:buNone/>
            </a:pP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Global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跳出兩個視窗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一個顯示原始圖，另一個顯示做完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global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的結果。</a:t>
            </a:r>
            <a:endParaRPr lang="en-US" altLang="zh-TW" dirty="0" smtClean="0">
              <a:latin typeface="Arial"/>
              <a:ea typeface="Arial"/>
              <a:cs typeface="Arial"/>
              <a:sym typeface="Arial"/>
            </a:endParaRPr>
          </a:p>
          <a:p>
            <a:pPr marL="177800" indent="0">
              <a:buNone/>
            </a:pPr>
            <a:endParaRPr lang="en-US" altLang="zh-TW" dirty="0" smtClean="0">
              <a:latin typeface="Arial"/>
              <a:ea typeface="Arial"/>
              <a:cs typeface="Arial"/>
              <a:sym typeface="Arial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7" y="3737499"/>
            <a:ext cx="4934895" cy="26495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01" y="3737499"/>
            <a:ext cx="4935984" cy="2649898"/>
          </a:xfrm>
          <a:prstGeom prst="rect">
            <a:avLst/>
          </a:prstGeom>
        </p:spPr>
      </p:pic>
      <p:sp>
        <p:nvSpPr>
          <p:cNvPr id="6" name="Shape 190"/>
          <p:cNvSpPr/>
          <p:nvPr/>
        </p:nvSpPr>
        <p:spPr>
          <a:xfrm>
            <a:off x="5421946" y="4879753"/>
            <a:ext cx="627415" cy="3649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矩形 6"/>
          <p:cNvSpPr/>
          <p:nvPr/>
        </p:nvSpPr>
        <p:spPr>
          <a:xfrm>
            <a:off x="2096115" y="6499797"/>
            <a:ext cx="9509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shoes</a:t>
            </a:r>
            <a:r>
              <a:rPr lang="zh-TW" altLang="zh-TW" dirty="0"/>
              <a:t>.jpg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8204060" y="6499796"/>
            <a:ext cx="14478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global</a:t>
            </a:r>
            <a:r>
              <a:rPr lang="zh-TW" altLang="en-US" dirty="0"/>
              <a:t> </a:t>
            </a:r>
            <a:r>
              <a:rPr lang="en-US" altLang="zh-TW" dirty="0"/>
              <a:t>threshold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6005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Local </a:t>
            </a:r>
            <a:r>
              <a:rPr lang="zh-TW" altLang="zh-TW" dirty="0" smtClean="0">
                <a:latin typeface="Arial"/>
                <a:ea typeface="Arial"/>
                <a:cs typeface="Arial"/>
                <a:sym typeface="Arial"/>
              </a:rPr>
              <a:t>Threshold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buNone/>
            </a:pP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(10%)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Local threshold + Gaussian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smooth + median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filter(kernel 5X5):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跳出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四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個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視窗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，第一張顯示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原始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圖、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第二張顯示做完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local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的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結果、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第三張顯示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Gaussian smooth 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的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結果、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第四張顯示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median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filter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的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結果。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4" y="4314548"/>
            <a:ext cx="2893083" cy="20696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42630" y="6368441"/>
            <a:ext cx="9509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shoes</a:t>
            </a:r>
            <a:r>
              <a:rPr lang="zh-TW" altLang="zh-TW" dirty="0"/>
              <a:t>.jpg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237" y="4298934"/>
            <a:ext cx="2952791" cy="210084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550" y="4314548"/>
            <a:ext cx="3151572" cy="207952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691" y="4314548"/>
            <a:ext cx="2930744" cy="205389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45062" y="6415392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local</a:t>
            </a:r>
            <a:r>
              <a:rPr lang="zh-TW" altLang="en-US" dirty="0"/>
              <a:t> </a:t>
            </a:r>
            <a:r>
              <a:rPr lang="en-US" altLang="zh-TW" dirty="0"/>
              <a:t>threshold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575523" y="6415391"/>
            <a:ext cx="1627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Gaussian smooth 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0114987" y="6415391"/>
            <a:ext cx="1159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median 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477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5"/>
          <p:cNvSpPr txBox="1"/>
          <p:nvPr/>
        </p:nvSpPr>
        <p:spPr>
          <a:xfrm>
            <a:off x="838200" y="1546954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altLang="zh-TW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use Visual Studio MFC to create a window like this</a:t>
            </a:r>
            <a:endParaRPr lang="en-US" altLang="zh-TW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1.Display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Format</a:t>
            </a:r>
            <a:endParaRPr lang="zh-TW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276864" y="2092411"/>
            <a:ext cx="7463481" cy="4522408"/>
            <a:chOff x="1276864" y="2092411"/>
            <a:chExt cx="7463481" cy="452240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6" t="1286" r="1925" b="3112"/>
            <a:stretch/>
          </p:blipFill>
          <p:spPr>
            <a:xfrm>
              <a:off x="1276864" y="2092411"/>
              <a:ext cx="7463481" cy="3978876"/>
            </a:xfrm>
            <a:prstGeom prst="rect">
              <a:avLst/>
            </a:prstGeom>
          </p:spPr>
        </p:pic>
        <p:cxnSp>
          <p:nvCxnSpPr>
            <p:cNvPr id="118" name="Shape 118"/>
            <p:cNvCxnSpPr/>
            <p:nvPr/>
          </p:nvCxnSpPr>
          <p:spPr>
            <a:xfrm flipV="1">
              <a:off x="3719365" y="3930761"/>
              <a:ext cx="984464" cy="5703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08" name="Shape 108"/>
            <p:cNvCxnSpPr/>
            <p:nvPr/>
          </p:nvCxnSpPr>
          <p:spPr>
            <a:xfrm flipH="1">
              <a:off x="3430118" y="4976404"/>
              <a:ext cx="13050" cy="1219943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09" name="Shape 109"/>
            <p:cNvCxnSpPr/>
            <p:nvPr/>
          </p:nvCxnSpPr>
          <p:spPr>
            <a:xfrm>
              <a:off x="2368132" y="5727323"/>
              <a:ext cx="6612" cy="6164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10" name="Shape 110"/>
            <p:cNvSpPr txBox="1"/>
            <p:nvPr/>
          </p:nvSpPr>
          <p:spPr>
            <a:xfrm>
              <a:off x="2029243" y="6249719"/>
              <a:ext cx="846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zh-TW" dirty="0"/>
                <a:t>Button</a:t>
              </a:r>
            </a:p>
          </p:txBody>
        </p:sp>
        <p:sp>
          <p:nvSpPr>
            <p:cNvPr id="111" name="Shape 111"/>
            <p:cNvSpPr txBox="1"/>
            <p:nvPr/>
          </p:nvSpPr>
          <p:spPr>
            <a:xfrm>
              <a:off x="2878718" y="6221728"/>
              <a:ext cx="11289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TW" dirty="0"/>
                <a:t>Edit Control</a:t>
              </a:r>
            </a:p>
          </p:txBody>
        </p:sp>
        <p:sp>
          <p:nvSpPr>
            <p:cNvPr id="112" name="Shape 112"/>
            <p:cNvSpPr txBox="1"/>
            <p:nvPr/>
          </p:nvSpPr>
          <p:spPr>
            <a:xfrm>
              <a:off x="5692019" y="6223191"/>
              <a:ext cx="1128900" cy="39162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TW" dirty="0"/>
                <a:t>Group Box</a:t>
              </a:r>
            </a:p>
          </p:txBody>
        </p:sp>
        <p:cxnSp>
          <p:nvCxnSpPr>
            <p:cNvPr id="113" name="Shape 113"/>
            <p:cNvCxnSpPr/>
            <p:nvPr/>
          </p:nvCxnSpPr>
          <p:spPr>
            <a:xfrm flipH="1">
              <a:off x="6364416" y="5898292"/>
              <a:ext cx="3433" cy="285708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14" name="Shape 114"/>
            <p:cNvSpPr txBox="1"/>
            <p:nvPr/>
          </p:nvSpPr>
          <p:spPr>
            <a:xfrm>
              <a:off x="4293729" y="6249719"/>
              <a:ext cx="11289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TW" dirty="0"/>
                <a:t>Static Text</a:t>
              </a:r>
            </a:p>
          </p:txBody>
        </p:sp>
        <p:cxnSp>
          <p:nvCxnSpPr>
            <p:cNvPr id="115" name="Shape 115"/>
            <p:cNvCxnSpPr/>
            <p:nvPr/>
          </p:nvCxnSpPr>
          <p:spPr>
            <a:xfrm flipH="1">
              <a:off x="4684430" y="3936464"/>
              <a:ext cx="7500" cy="24147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16" name="Shape 116"/>
            <p:cNvSpPr/>
            <p:nvPr/>
          </p:nvSpPr>
          <p:spPr>
            <a:xfrm>
              <a:off x="3167337" y="4635649"/>
              <a:ext cx="724500" cy="3198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125941" y="3863546"/>
              <a:ext cx="581525" cy="170069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" name="矩形 4"/>
            <p:cNvSpPr/>
            <p:nvPr/>
          </p:nvSpPr>
          <p:spPr>
            <a:xfrm>
              <a:off x="5560542" y="2891481"/>
              <a:ext cx="1260378" cy="3006811"/>
            </a:xfrm>
            <a:prstGeom prst="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r>
              <a:rPr lang="en-US" altLang="zh-TW" dirty="0"/>
              <a:t>Basic image processing</a:t>
            </a:r>
            <a:br>
              <a:rPr lang="en-US" altLang="zh-TW" dirty="0"/>
            </a:br>
            <a:r>
              <a:rPr lang="zh-TW" altLang="en-US" dirty="0" smtClean="0"/>
              <a:t>基</a:t>
            </a:r>
            <a:r>
              <a:rPr lang="zh-TW" altLang="en-US" dirty="0" smtClean="0"/>
              <a:t>本題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altLang="zh-TW" dirty="0"/>
              <a:t> 2</a:t>
            </a:r>
            <a:r>
              <a:rPr lang="en-US" altLang="zh-TW" dirty="0" smtClean="0"/>
              <a:t>.1</a:t>
            </a:r>
            <a:r>
              <a:rPr lang="zh-TW" altLang="en-US" dirty="0" smtClean="0"/>
              <a:t> 讀圖檔      </a:t>
            </a:r>
            <a:endParaRPr lang="en-US" altLang="zh-TW" dirty="0" smtClean="0"/>
          </a:p>
          <a:p>
            <a:pPr marL="177800" indent="0">
              <a:lnSpc>
                <a:spcPct val="150000"/>
              </a:lnSpc>
              <a:buNone/>
            </a:pPr>
            <a:r>
              <a:rPr lang="en-US" altLang="zh-TW" sz="2800" dirty="0" smtClean="0"/>
              <a:t>2.2</a:t>
            </a:r>
            <a:r>
              <a:rPr lang="zh-TW" altLang="en-US" sz="2800" dirty="0" smtClean="0"/>
              <a:t> </a:t>
            </a:r>
            <a:r>
              <a:rPr lang="zh-TW" altLang="en-US" sz="2800" dirty="0" smtClean="0">
                <a:latin typeface="Arial"/>
                <a:ea typeface="Arial"/>
                <a:cs typeface="Arial"/>
                <a:sym typeface="Arial"/>
              </a:rPr>
              <a:t>色盤</a:t>
            </a:r>
            <a:r>
              <a:rPr lang="zh-TW" altLang="en-US" sz="2800" dirty="0" smtClean="0">
                <a:latin typeface="Arial"/>
                <a:ea typeface="Arial"/>
                <a:cs typeface="Arial"/>
                <a:sym typeface="Arial"/>
              </a:rPr>
              <a:t>轉換</a:t>
            </a:r>
            <a:endParaRPr lang="en-US" altLang="zh-TW" sz="2800" dirty="0" smtClean="0"/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zh-TW" sz="2800" dirty="0" smtClean="0"/>
              <a:t>2.3</a:t>
            </a:r>
            <a:r>
              <a:rPr lang="zh-TW" altLang="en-US" sz="2800" dirty="0" smtClean="0"/>
              <a:t> </a:t>
            </a:r>
            <a:r>
              <a:rPr lang="zh-TW" altLang="en-US" sz="2800" dirty="0" smtClean="0">
                <a:latin typeface="Arial"/>
                <a:ea typeface="Arial"/>
                <a:cs typeface="Arial"/>
                <a:sym typeface="Arial"/>
              </a:rPr>
              <a:t>影像鏡射 </a:t>
            </a:r>
            <a:endParaRPr lang="en-US" altLang="zh-TW" sz="2800" dirty="0" smtClean="0">
              <a:latin typeface="Arial"/>
              <a:ea typeface="Arial"/>
              <a:cs typeface="Arial"/>
              <a:sym typeface="Arial"/>
            </a:endParaRPr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zh-TW" sz="2800" dirty="0" smtClean="0"/>
              <a:t>2.4</a:t>
            </a:r>
            <a:r>
              <a:rPr lang="zh-TW" altLang="en-US" sz="2800" dirty="0" smtClean="0"/>
              <a:t> </a:t>
            </a:r>
            <a:r>
              <a:rPr lang="zh-TW" altLang="en-US" sz="2800" dirty="0" smtClean="0">
                <a:latin typeface="Arial"/>
                <a:ea typeface="Arial"/>
                <a:cs typeface="Arial"/>
                <a:sym typeface="Arial"/>
              </a:rPr>
              <a:t>合成</a:t>
            </a:r>
            <a:r>
              <a:rPr lang="zh-TW" altLang="en-US" sz="2800" dirty="0" smtClean="0">
                <a:latin typeface="Arial"/>
                <a:ea typeface="Arial"/>
                <a:cs typeface="Arial"/>
                <a:sym typeface="Arial"/>
              </a:rPr>
              <a:t>圖片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205703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838200" y="1427582"/>
            <a:ext cx="8371703" cy="52203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dirty="0">
                <a:latin typeface="Arial"/>
                <a:ea typeface="Arial"/>
                <a:cs typeface="Arial"/>
                <a:sym typeface="Arial"/>
              </a:rPr>
              <a:t>開新視窗</a:t>
            </a:r>
            <a:r>
              <a:rPr lang="zh-TW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顯示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指定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圖片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(1.bmp)  </a:t>
            </a:r>
            <a:endParaRPr lang="zh-TW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dirty="0">
                <a:latin typeface="Arial"/>
                <a:ea typeface="Arial"/>
                <a:cs typeface="Arial"/>
                <a:sym typeface="Arial"/>
              </a:rPr>
              <a:t>於 Edit Control 元件顯示影像的</a:t>
            </a:r>
          </a:p>
          <a:p>
            <a:pPr marL="9144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AutoNum type="arabicParenR"/>
            </a:pP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zh-TW" sz="2400" dirty="0" smtClean="0">
                <a:latin typeface="Arial"/>
                <a:ea typeface="Arial"/>
                <a:cs typeface="Arial"/>
                <a:sym typeface="Arial"/>
              </a:rPr>
              <a:t>idth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sz="2400" dirty="0" smtClean="0">
              <a:latin typeface="Arial"/>
              <a:ea typeface="Arial"/>
              <a:cs typeface="Arial"/>
              <a:sym typeface="Arial"/>
            </a:endParaRPr>
          </a:p>
          <a:p>
            <a:pPr marL="914400" indent="-228600">
              <a:lnSpc>
                <a:spcPct val="100000"/>
              </a:lnSpc>
              <a:spcBef>
                <a:spcPts val="0"/>
              </a:spcBef>
              <a:buFont typeface="Arial"/>
              <a:buAutoNum type="arabicParenR"/>
            </a:pP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 H</a:t>
            </a:r>
            <a:r>
              <a:rPr lang="zh-TW" sz="2400" dirty="0" smtClean="0">
                <a:latin typeface="Arial"/>
                <a:ea typeface="Arial"/>
                <a:cs typeface="Arial"/>
                <a:sym typeface="Arial"/>
              </a:rPr>
              <a:t>eight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sz="2400" dirty="0" smtClean="0">
              <a:latin typeface="Arial"/>
              <a:ea typeface="Arial"/>
              <a:cs typeface="Arial"/>
              <a:sym typeface="Arial"/>
            </a:endParaRPr>
          </a:p>
          <a:p>
            <a:pPr marL="914400" indent="-228600">
              <a:lnSpc>
                <a:spcPct val="100000"/>
              </a:lnSpc>
              <a:spcBef>
                <a:spcPts val="0"/>
              </a:spcBef>
              <a:buFont typeface="Arial"/>
              <a:buAutoNum type="arabicParenR"/>
            </a:pP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 R</a:t>
            </a:r>
            <a:r>
              <a:rPr lang="zh-TW" sz="2400" dirty="0" smtClean="0">
                <a:latin typeface="Arial"/>
                <a:ea typeface="Arial"/>
                <a:cs typeface="Arial"/>
                <a:sym typeface="Arial"/>
              </a:rPr>
              <a:t>esolution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9144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AutoNum type="arabicParenR"/>
            </a:pP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Dpi (Dots per Inch) 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:</a:t>
            </a:r>
            <a:endParaRPr lang="en-US" altLang="zh-TW" sz="16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AutoNum type="arabicParenR"/>
            </a:pPr>
            <a:endParaRPr lang="en-US" altLang="zh-TW" sz="1600" dirty="0" smtClean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AutoNum type="arabicParenR"/>
            </a:pPr>
            <a:endParaRPr lang="zh-TW" sz="16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Hint : </a:t>
            </a:r>
          </a:p>
          <a:p>
            <a:pPr marL="457200" lvl="1" indent="0">
              <a:lnSpc>
                <a:spcPct val="100000"/>
              </a:lnSpc>
              <a:buSzPct val="25000"/>
              <a:buNone/>
            </a:pPr>
            <a:r>
              <a:rPr lang="en-US" altLang="zh-TW" dirty="0" smtClean="0"/>
              <a:t>Bitmap</a:t>
            </a:r>
            <a:endParaRPr lang="zh-TW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6387940" y="2299773"/>
            <a:ext cx="5718519" cy="3038859"/>
            <a:chOff x="989234" y="4769708"/>
            <a:chExt cx="3855288" cy="1951767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234" y="4769708"/>
              <a:ext cx="3855288" cy="1951767"/>
            </a:xfrm>
            <a:prstGeom prst="rect">
              <a:avLst/>
            </a:prstGeom>
          </p:spPr>
        </p:pic>
        <p:sp>
          <p:nvSpPr>
            <p:cNvPr id="16" name="Shape 128"/>
            <p:cNvSpPr/>
            <p:nvPr/>
          </p:nvSpPr>
          <p:spPr>
            <a:xfrm>
              <a:off x="1263553" y="5049037"/>
              <a:ext cx="535461" cy="33940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讀</a:t>
            </a:r>
            <a:r>
              <a:rPr lang="zh-TW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圖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檔</a:t>
            </a:r>
            <a:endParaRPr lang="zh-TW" sz="4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7774061" y="1500570"/>
            <a:ext cx="4269856" cy="3505116"/>
            <a:chOff x="6566626" y="1825620"/>
            <a:chExt cx="4606694" cy="3781625"/>
          </a:xfrm>
        </p:grpSpPr>
        <p:sp>
          <p:nvSpPr>
            <p:cNvPr id="128" name="Shape 128"/>
            <p:cNvSpPr/>
            <p:nvPr/>
          </p:nvSpPr>
          <p:spPr>
            <a:xfrm>
              <a:off x="6566626" y="3576400"/>
              <a:ext cx="803542" cy="1961371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27" name="Shape 127" descr="1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98570" y="1825620"/>
              <a:ext cx="3674750" cy="3781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16650" y="1483125"/>
            <a:ext cx="10958700" cy="435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dirty="0">
                <a:latin typeface="Arial"/>
                <a:ea typeface="Arial"/>
                <a:cs typeface="Arial"/>
                <a:sym typeface="Arial"/>
              </a:rPr>
              <a:t>將輸入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的圖檔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(1_2.bmp)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的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3個 channels 值互換(</a:t>
            </a:r>
            <a:r>
              <a:rPr lang="zh-TW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zh-TW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zh-TW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變成</a:t>
            </a:r>
            <a:r>
              <a:rPr lang="zh-TW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zh-TW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zh-TW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)，並開新視窗顯示轉換後的圖。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dirty="0">
                <a:latin typeface="Arial"/>
                <a:ea typeface="Arial"/>
                <a:cs typeface="Arial"/>
                <a:sym typeface="Arial"/>
              </a:rPr>
              <a:t>舉例：某個pixel P之</a:t>
            </a:r>
            <a:r>
              <a:rPr lang="zh-TW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zh-TW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zh-TW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值分別為P(a,b,c)，則轉換後變成P(b,c,a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)</a:t>
            </a:r>
            <a:endParaRPr lang="zh-TW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色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盤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轉換</a:t>
            </a:r>
            <a:endParaRPr lang="zh-TW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6028625" y="4052700"/>
            <a:ext cx="5765138" cy="2668775"/>
            <a:chOff x="6028625" y="4052700"/>
            <a:chExt cx="5765138" cy="2668775"/>
          </a:xfrm>
        </p:grpSpPr>
        <p:pic>
          <p:nvPicPr>
            <p:cNvPr id="133" name="Shape 133"/>
            <p:cNvPicPr preferRelativeResize="0"/>
            <p:nvPr/>
          </p:nvPicPr>
          <p:blipFill rotWithShape="1">
            <a:blip r:embed="rId3">
              <a:alphaModFix/>
            </a:blip>
            <a:srcRect l="11316" t="58879" r="3851"/>
            <a:stretch/>
          </p:blipFill>
          <p:spPr>
            <a:xfrm>
              <a:off x="6028625" y="4052700"/>
              <a:ext cx="5765138" cy="2668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Shape 139"/>
            <p:cNvSpPr/>
            <p:nvPr/>
          </p:nvSpPr>
          <p:spPr>
            <a:xfrm>
              <a:off x="8469950" y="5204564"/>
              <a:ext cx="985800" cy="779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989234" y="4769708"/>
            <a:ext cx="3855288" cy="1951767"/>
            <a:chOff x="989234" y="4769708"/>
            <a:chExt cx="3855288" cy="195176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234" y="4769708"/>
              <a:ext cx="3855288" cy="1951767"/>
            </a:xfrm>
            <a:prstGeom prst="rect">
              <a:avLst/>
            </a:prstGeom>
          </p:spPr>
        </p:pic>
        <p:sp>
          <p:nvSpPr>
            <p:cNvPr id="13" name="Shape 128"/>
            <p:cNvSpPr/>
            <p:nvPr/>
          </p:nvSpPr>
          <p:spPr>
            <a:xfrm>
              <a:off x="1285101" y="5435314"/>
              <a:ext cx="535461" cy="33940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5329645" y="3121151"/>
            <a:ext cx="6733125" cy="3359757"/>
            <a:chOff x="113475" y="3260408"/>
            <a:chExt cx="6914075" cy="3388874"/>
          </a:xfrm>
        </p:grpSpPr>
        <p:pic>
          <p:nvPicPr>
            <p:cNvPr id="149" name="Shape 1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475" y="3260408"/>
              <a:ext cx="6914075" cy="33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Shape 150"/>
            <p:cNvSpPr/>
            <p:nvPr/>
          </p:nvSpPr>
          <p:spPr>
            <a:xfrm>
              <a:off x="3275012" y="4821413"/>
              <a:ext cx="591000" cy="46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lvl="0" indent="-2598738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影像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鏡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射</a:t>
            </a:r>
            <a:endParaRPr lang="zh-TW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將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影像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(1.bmp)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左右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鏡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射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，並顯示在新視窗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，如圖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。</a:t>
            </a:r>
          </a:p>
          <a:p>
            <a:pPr marL="457200" lvl="1" indent="0">
              <a:lnSpc>
                <a:spcPct val="100000"/>
              </a:lnSpc>
              <a:buSzPct val="25000"/>
              <a:buNone/>
            </a:pPr>
            <a:r>
              <a:rPr lang="en-US" altLang="zh-TW" dirty="0" err="1" smtClean="0">
                <a:solidFill>
                  <a:schemeClr val="bg1"/>
                </a:solidFill>
              </a:rPr>
              <a:t>cvFlip</a:t>
            </a:r>
            <a:r>
              <a:rPr lang="en-US" altLang="zh-TW" dirty="0" smtClean="0">
                <a:solidFill>
                  <a:schemeClr val="bg1"/>
                </a:solidFill>
              </a:rPr>
              <a:t>(…)</a:t>
            </a:r>
            <a:endParaRPr lang="en-US" altLang="zh-TW" dirty="0">
              <a:solidFill>
                <a:schemeClr val="bg1"/>
              </a:solidFill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zh-TW" dirty="0"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346683" y="3520753"/>
            <a:ext cx="4818442" cy="2560552"/>
            <a:chOff x="989234" y="4769708"/>
            <a:chExt cx="3855288" cy="1951767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234" y="4769708"/>
              <a:ext cx="3855288" cy="1951767"/>
            </a:xfrm>
            <a:prstGeom prst="rect">
              <a:avLst/>
            </a:prstGeom>
          </p:spPr>
        </p:pic>
        <p:sp>
          <p:nvSpPr>
            <p:cNvPr id="14" name="Shape 128"/>
            <p:cNvSpPr/>
            <p:nvPr/>
          </p:nvSpPr>
          <p:spPr>
            <a:xfrm>
              <a:off x="1298284" y="5859661"/>
              <a:ext cx="535461" cy="33940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7" lvl="0" indent="-2598737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TW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合成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圖片</a:t>
            </a:r>
            <a:endParaRPr lang="zh-TW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049000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</a:pPr>
            <a:r>
              <a:rPr lang="zh-TW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將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輸入的兩張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圖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(1.bmp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與上一題左右鏡射後的圖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利用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拉霸(</a:t>
            </a:r>
            <a:r>
              <a:rPr lang="zh-TW" sz="2400" dirty="0"/>
              <a:t>Trackbar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)調整權重值，合成另一張圖，並開新視窗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顯示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結果</a:t>
            </a:r>
            <a:r>
              <a:rPr lang="zh-TW" dirty="0" smtClean="0">
                <a:latin typeface="Arial"/>
                <a:ea typeface="Arial"/>
                <a:cs typeface="Arial"/>
                <a:sym typeface="Arial"/>
              </a:rPr>
              <a:t>，如圖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。</a:t>
            </a:r>
            <a:endParaRPr lang="zh-TW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altLang="zh-TW" sz="2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Hint </a:t>
            </a:r>
            <a:r>
              <a:rPr lang="zh-TW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dirty="0" smtClean="0"/>
              <a:t>createTrackbar</a:t>
            </a:r>
            <a:r>
              <a:rPr lang="zh-TW" dirty="0"/>
              <a:t>(...);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63351"/>
          <a:stretch/>
        </p:blipFill>
        <p:spPr>
          <a:xfrm>
            <a:off x="180750" y="4850025"/>
            <a:ext cx="4533125" cy="187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/>
          <p:nvPr/>
        </p:nvSpPr>
        <p:spPr>
          <a:xfrm>
            <a:off x="591100" y="5053775"/>
            <a:ext cx="1783500" cy="321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634" y="3552926"/>
            <a:ext cx="2311399" cy="260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8862" y="3540488"/>
            <a:ext cx="2311397" cy="261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8151131" y="3604238"/>
            <a:ext cx="168600" cy="177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4" name="Shape 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22931" y="3545338"/>
            <a:ext cx="2311399" cy="260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/>
          <p:nvPr/>
        </p:nvSpPr>
        <p:spPr>
          <a:xfrm>
            <a:off x="10800481" y="3604238"/>
            <a:ext cx="168600" cy="177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5501781" y="3604238"/>
            <a:ext cx="168600" cy="177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向右箭號 1"/>
          <p:cNvSpPr/>
          <p:nvPr/>
        </p:nvSpPr>
        <p:spPr>
          <a:xfrm>
            <a:off x="7038503" y="3252631"/>
            <a:ext cx="560717" cy="241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向右箭號 14"/>
          <p:cNvSpPr/>
          <p:nvPr/>
        </p:nvSpPr>
        <p:spPr>
          <a:xfrm>
            <a:off x="9542572" y="3240193"/>
            <a:ext cx="560717" cy="241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9208671" y="192012"/>
            <a:ext cx="2748366" cy="1460500"/>
            <a:chOff x="989234" y="4769708"/>
            <a:chExt cx="3855288" cy="1951767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234" y="4769708"/>
              <a:ext cx="3855288" cy="1951767"/>
            </a:xfrm>
            <a:prstGeom prst="rect">
              <a:avLst/>
            </a:prstGeom>
          </p:spPr>
        </p:pic>
        <p:sp>
          <p:nvSpPr>
            <p:cNvPr id="18" name="Shape 128"/>
            <p:cNvSpPr/>
            <p:nvPr/>
          </p:nvSpPr>
          <p:spPr>
            <a:xfrm>
              <a:off x="1286296" y="6236529"/>
              <a:ext cx="535462" cy="339408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lvl="0" indent="-2598738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zh-TW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Sobel Edge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Detection</a:t>
            </a:r>
            <a:endParaRPr lang="zh-TW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838200" y="1376039"/>
            <a:ext cx="10515599" cy="48009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將圖片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(eye.jpg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轉為灰階影像，再使用 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3x3 Gaussian Smooth 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將影像平滑化，</a:t>
            </a:r>
            <a:r>
              <a:rPr lang="zh-TW" altLang="zh-TW" sz="2000" dirty="0" smtClean="0">
                <a:latin typeface="Arial"/>
                <a:ea typeface="Arial"/>
                <a:cs typeface="Arial"/>
                <a:sym typeface="Arial"/>
              </a:rPr>
              <a:t>顯示在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(smooth image)</a:t>
            </a:r>
            <a:r>
              <a:rPr lang="zh-TW" altLang="zh-TW" sz="2000" dirty="0" smtClean="0">
                <a:latin typeface="Arial"/>
                <a:ea typeface="Arial"/>
                <a:cs typeface="Arial"/>
                <a:sym typeface="Arial"/>
              </a:rPr>
              <a:t>視窗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上，並顯示原圖於另一視窗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(Original image)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。</a:t>
            </a:r>
            <a:endParaRPr lang="en-US" altLang="zh-TW" sz="2000" dirty="0" smtClean="0"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利用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拉霸調整角度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(0~180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度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，將不同方向的邊緣偵測結果顯示在新視窗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 err="1" smtClean="0">
                <a:latin typeface="Arial"/>
                <a:ea typeface="Arial"/>
                <a:cs typeface="Arial"/>
                <a:sym typeface="Arial"/>
              </a:rPr>
              <a:t>sobel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image)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上。</a:t>
            </a:r>
            <a:endParaRPr lang="en-US" altLang="zh-TW" sz="2000" dirty="0" smtClean="0"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利用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拉霸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調整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將結果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顯示在新視窗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(sobel2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image)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上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。</a:t>
            </a:r>
            <a:endParaRPr lang="en-US" altLang="zh-TW" sz="2000" dirty="0" smtClean="0">
              <a:latin typeface="Arial"/>
              <a:ea typeface="Arial"/>
              <a:cs typeface="Arial"/>
              <a:sym typeface="Arial"/>
            </a:endParaRPr>
          </a:p>
          <a:p>
            <a:pPr marL="26670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總共有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個視窗：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Original 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smooth image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 err="1">
                <a:latin typeface="Arial"/>
                <a:ea typeface="Arial"/>
                <a:cs typeface="Arial"/>
                <a:sym typeface="Arial"/>
              </a:rPr>
              <a:t>sobel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sobel2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en-US" altLang="zh-TW" sz="2000" dirty="0" smtClean="0">
                <a:latin typeface="Arial"/>
                <a:ea typeface="Arial"/>
                <a:cs typeface="Arial"/>
                <a:sym typeface="Arial"/>
              </a:rPr>
              <a:t>)</a:t>
            </a:r>
            <a:endParaRPr lang="zh-TW" sz="2000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TW" sz="2000" b="0" i="0" u="none" strike="noStrike" cap="none" dirty="0">
                <a:solidFill>
                  <a:schemeClr val="dk1"/>
                </a:solidFill>
                <a:sym typeface="Calibri"/>
              </a:rPr>
              <a:t>Hint </a:t>
            </a:r>
            <a:r>
              <a:rPr lang="zh-TW" sz="2000" b="0" i="0" u="none" strike="noStrike" cap="none" dirty="0" smtClean="0">
                <a:solidFill>
                  <a:schemeClr val="dk1"/>
                </a:solidFill>
                <a:sym typeface="Calibri"/>
              </a:rPr>
              <a:t>: </a:t>
            </a:r>
            <a:endParaRPr lang="zh-TW" sz="2000" b="0" i="0" u="none" strike="noStrike" cap="none" dirty="0">
              <a:solidFill>
                <a:schemeClr val="dk1"/>
              </a:solidFill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altLang="zh-TW" sz="2000" dirty="0" smtClean="0"/>
              <a:t>cv</a:t>
            </a:r>
            <a:r>
              <a:rPr lang="zh-TW" sz="2000" dirty="0" smtClean="0"/>
              <a:t>Sobel</a:t>
            </a:r>
            <a:r>
              <a:rPr lang="zh-TW" sz="2000" dirty="0"/>
              <a:t>(...)</a:t>
            </a:r>
            <a:r>
              <a:rPr lang="zh-TW" sz="2000" dirty="0" smtClean="0"/>
              <a:t>;</a:t>
            </a:r>
            <a:endParaRPr lang="en-US" altLang="zh-TW" sz="2000" dirty="0" smtClean="0"/>
          </a:p>
          <a:p>
            <a:pPr marL="457200" marR="0" lvl="1" indent="0" algn="l" rtl="0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zh-TW" dirty="0"/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7265078" y="5066396"/>
            <a:ext cx="608653" cy="48136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86" y="4502635"/>
            <a:ext cx="2215371" cy="16088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51203" y="6105560"/>
            <a:ext cx="761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eye.jpg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640247" y="4571873"/>
            <a:ext cx="3855288" cy="1951767"/>
            <a:chOff x="989234" y="4769708"/>
            <a:chExt cx="3855288" cy="1951767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234" y="4769708"/>
              <a:ext cx="3855288" cy="1951767"/>
            </a:xfrm>
            <a:prstGeom prst="rect">
              <a:avLst/>
            </a:prstGeom>
          </p:spPr>
        </p:pic>
        <p:sp>
          <p:nvSpPr>
            <p:cNvPr id="14" name="Shape 128"/>
            <p:cNvSpPr/>
            <p:nvPr/>
          </p:nvSpPr>
          <p:spPr>
            <a:xfrm>
              <a:off x="2520776" y="5145915"/>
              <a:ext cx="535461" cy="33940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352" y="4403324"/>
            <a:ext cx="2022741" cy="170223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1380" y="2985059"/>
            <a:ext cx="2220619" cy="38729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r>
              <a:rPr lang="en-US" altLang="zh-TW" dirty="0" smtClean="0"/>
              <a:t>Geometric </a:t>
            </a:r>
            <a:r>
              <a:rPr lang="en-US" altLang="zh-TW" dirty="0" smtClean="0"/>
              <a:t>Transformation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lnSpc>
                <a:spcPct val="100000"/>
              </a:lnSpc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3.1</a:t>
            </a:r>
            <a:r>
              <a:rPr lang="zh-TW" altLang="en-US" dirty="0" smtClean="0"/>
              <a:t> 呼叫 </a:t>
            </a:r>
            <a:r>
              <a:rPr lang="en-US" altLang="zh-TW" dirty="0" err="1"/>
              <a:t>OpenCV</a:t>
            </a:r>
            <a:r>
              <a:rPr lang="en-US" altLang="zh-TW" dirty="0"/>
              <a:t> </a:t>
            </a:r>
            <a:r>
              <a:rPr lang="zh-TW" altLang="en-US" dirty="0"/>
              <a:t>函</a:t>
            </a:r>
            <a:r>
              <a:rPr lang="zh-TW" altLang="en-US" dirty="0" smtClean="0"/>
              <a:t>式 </a:t>
            </a:r>
            <a:endParaRPr lang="en-US" altLang="zh-TW" dirty="0" smtClean="0"/>
          </a:p>
          <a:p>
            <a:pPr marL="177800" indent="0">
              <a:lnSpc>
                <a:spcPct val="100000"/>
              </a:lnSpc>
              <a:buNone/>
            </a:pPr>
            <a:r>
              <a:rPr lang="en-US" altLang="zh-TW" sz="2800" dirty="0" smtClean="0"/>
              <a:t>3.2</a:t>
            </a:r>
            <a:r>
              <a:rPr lang="zh-TW" altLang="en-US" sz="2800" dirty="0" smtClean="0"/>
              <a:t> </a:t>
            </a:r>
            <a:r>
              <a:rPr lang="zh-TW" altLang="en-US" sz="2800" dirty="0" smtClean="0">
                <a:latin typeface="Arial"/>
                <a:ea typeface="Arial"/>
                <a:cs typeface="Arial"/>
                <a:sym typeface="Arial"/>
              </a:rPr>
              <a:t>自己</a:t>
            </a:r>
            <a:r>
              <a:rPr lang="zh-TW" altLang="en-US" sz="2800" dirty="0">
                <a:latin typeface="Arial"/>
                <a:ea typeface="Arial"/>
                <a:cs typeface="Arial"/>
                <a:sym typeface="Arial"/>
              </a:rPr>
              <a:t>實</a:t>
            </a:r>
            <a:r>
              <a:rPr lang="zh-TW" altLang="en-US" sz="2800" dirty="0" smtClean="0">
                <a:latin typeface="Arial"/>
                <a:ea typeface="Arial"/>
                <a:cs typeface="Arial"/>
                <a:sym typeface="Arial"/>
              </a:rPr>
              <a:t>作 </a:t>
            </a:r>
            <a:endParaRPr lang="en-US" altLang="zh-TW" sz="2800" dirty="0"/>
          </a:p>
        </p:txBody>
      </p:sp>
      <p:grpSp>
        <p:nvGrpSpPr>
          <p:cNvPr id="7" name="群組 6"/>
          <p:cNvGrpSpPr/>
          <p:nvPr/>
        </p:nvGrpSpPr>
        <p:grpSpPr>
          <a:xfrm>
            <a:off x="5561233" y="1825625"/>
            <a:ext cx="5922312" cy="2931255"/>
            <a:chOff x="989234" y="4769708"/>
            <a:chExt cx="3855288" cy="195176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234" y="4769708"/>
              <a:ext cx="3855288" cy="1951767"/>
            </a:xfrm>
            <a:prstGeom prst="rect">
              <a:avLst/>
            </a:prstGeom>
          </p:spPr>
        </p:pic>
        <p:sp>
          <p:nvSpPr>
            <p:cNvPr id="9" name="Shape 128"/>
            <p:cNvSpPr/>
            <p:nvPr/>
          </p:nvSpPr>
          <p:spPr>
            <a:xfrm>
              <a:off x="3144564" y="4982934"/>
              <a:ext cx="740045" cy="1675775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4521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695</Words>
  <Application>Microsoft Office PowerPoint</Application>
  <PresentationFormat>寬螢幕</PresentationFormat>
  <Paragraphs>114</Paragraphs>
  <Slides>13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新細明體</vt:lpstr>
      <vt:lpstr>Arial</vt:lpstr>
      <vt:lpstr>Calibri</vt:lpstr>
      <vt:lpstr>Office 佈景主題</vt:lpstr>
      <vt:lpstr>I implement the following image processing feature in the project:</vt:lpstr>
      <vt:lpstr>1.Display Format</vt:lpstr>
      <vt:lpstr>2. Basic image processing 基本題</vt:lpstr>
      <vt:lpstr>2.1 讀圖檔</vt:lpstr>
      <vt:lpstr>2.2 色盤轉換</vt:lpstr>
      <vt:lpstr>2.3 影像鏡射</vt:lpstr>
      <vt:lpstr>2.4 合成圖片</vt:lpstr>
      <vt:lpstr>3. Sobel Edge Detection</vt:lpstr>
      <vt:lpstr>4. Geometric Transformation</vt:lpstr>
      <vt:lpstr>4.1 呼叫 OpenCV 函式 </vt:lpstr>
      <vt:lpstr>4.2 自己實作</vt:lpstr>
      <vt:lpstr>5.1 Global Threshold</vt:lpstr>
      <vt:lpstr>5.2 Local Threshold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初階影像處理、嵌入式機器人視覺 及人機互動  Homework 1</dc:title>
  <cp:lastModifiedBy>MiracUser</cp:lastModifiedBy>
  <cp:revision>261</cp:revision>
  <dcterms:modified xsi:type="dcterms:W3CDTF">2018-10-10T11:30:29Z</dcterms:modified>
</cp:coreProperties>
</file>